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74" r:id="rId2"/>
    <p:sldMasterId id="2147483678" r:id="rId3"/>
    <p:sldMasterId id="2147483681" r:id="rId4"/>
    <p:sldMasterId id="2147483684" r:id="rId5"/>
    <p:sldMasterId id="2147483688" r:id="rId6"/>
  </p:sldMasterIdLst>
  <p:notesMasterIdLst>
    <p:notesMasterId r:id="rId28"/>
  </p:notesMasterIdLst>
  <p:handoutMasterIdLst>
    <p:handoutMasterId r:id="rId29"/>
  </p:handoutMasterIdLst>
  <p:sldIdLst>
    <p:sldId id="256" r:id="rId7"/>
    <p:sldId id="271" r:id="rId8"/>
    <p:sldId id="272" r:id="rId9"/>
    <p:sldId id="261" r:id="rId10"/>
    <p:sldId id="264" r:id="rId11"/>
    <p:sldId id="265" r:id="rId12"/>
    <p:sldId id="273" r:id="rId13"/>
    <p:sldId id="262" r:id="rId14"/>
    <p:sldId id="263" r:id="rId15"/>
    <p:sldId id="266" r:id="rId16"/>
    <p:sldId id="274" r:id="rId17"/>
    <p:sldId id="275" r:id="rId18"/>
    <p:sldId id="267" r:id="rId19"/>
    <p:sldId id="276" r:id="rId20"/>
    <p:sldId id="277" r:id="rId21"/>
    <p:sldId id="268" r:id="rId22"/>
    <p:sldId id="281" r:id="rId23"/>
    <p:sldId id="282" r:id="rId24"/>
    <p:sldId id="278" r:id="rId25"/>
    <p:sldId id="279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3A3C"/>
    <a:srgbClr val="6B2E3A"/>
    <a:srgbClr val="63353C"/>
    <a:srgbClr val="622E33"/>
    <a:srgbClr val="401921"/>
    <a:srgbClr val="3C1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58" autoAdjust="0"/>
    <p:restoredTop sz="94660"/>
  </p:normalViewPr>
  <p:slideViewPr>
    <p:cSldViewPr snapToGrid="0">
      <p:cViewPr>
        <p:scale>
          <a:sx n="66" d="100"/>
          <a:sy n="66" d="100"/>
        </p:scale>
        <p:origin x="-2214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Image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61088"/>
        <c:axId val="35962880"/>
      </c:lineChart>
      <c:catAx>
        <c:axId val="35961088"/>
        <c:scaling>
          <c:orientation val="minMax"/>
        </c:scaling>
        <c:delete val="0"/>
        <c:axPos val="b"/>
        <c:majorTickMark val="out"/>
        <c:minorTickMark val="none"/>
        <c:tickLblPos val="nextTo"/>
        <c:crossAx val="35962880"/>
        <c:crosses val="autoZero"/>
        <c:auto val="1"/>
        <c:lblAlgn val="ctr"/>
        <c:lblOffset val="100"/>
        <c:noMultiLvlLbl val="0"/>
      </c:catAx>
      <c:valAx>
        <c:axId val="35962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961088"/>
        <c:crosses val="autoZero"/>
        <c:crossBetween val="between"/>
        <c:majorUnit val="2"/>
      </c:valAx>
      <c:spPr>
        <a:ln>
          <a:solidFill>
            <a:schemeClr val="tx1"/>
          </a:solidFill>
        </a:ln>
      </c:spPr>
    </c:plotArea>
    <c:legend>
      <c:legendPos val="r"/>
      <c:overlay val="0"/>
      <c:txPr>
        <a:bodyPr/>
        <a:lstStyle/>
        <a:p>
          <a:pPr>
            <a:defRPr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 baseline="0">
          <a:latin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11</c:v>
                </c:pt>
                <c:pt idx="2">
                  <c:v>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Image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</c:v>
                </c:pt>
                <c:pt idx="1">
                  <c:v>7</c:v>
                </c:pt>
                <c:pt idx="2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508032"/>
        <c:axId val="36509568"/>
      </c:lineChart>
      <c:catAx>
        <c:axId val="36508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anose="02020603050405020304" pitchFamily="18" charset="0"/>
              </a:defRPr>
            </a:pPr>
            <a:endParaRPr lang="en-US"/>
          </a:p>
        </c:txPr>
        <c:crossAx val="36509568"/>
        <c:crosses val="autoZero"/>
        <c:auto val="1"/>
        <c:lblAlgn val="ctr"/>
        <c:lblOffset val="100"/>
        <c:noMultiLvlLbl val="0"/>
      </c:catAx>
      <c:valAx>
        <c:axId val="36509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508032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overlay val="0"/>
      <c:txPr>
        <a:bodyPr/>
        <a:lstStyle/>
        <a:p>
          <a:pPr>
            <a:defRPr baseline="0">
              <a:latin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9D145-CBE9-4227-9BE5-E65735F570B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3CAEA-9AAC-4000-AE1B-1009E8E8F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01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2A6DC-8C86-4456-87E1-09326DC583B5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898BC-5182-49BE-B037-1C362ED99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1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9427" y="6370524"/>
            <a:ext cx="118885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365129"/>
            <a:ext cx="701802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5625"/>
            <a:ext cx="65722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703070" y="1690692"/>
            <a:ext cx="6812280" cy="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69427" y="636631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9E935CC-2F08-46E3-A8D8-0B4D159680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83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83129" y="251791"/>
            <a:ext cx="6663691" cy="3207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83130" y="3939375"/>
            <a:ext cx="6663690" cy="2316281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 smtClean="0"/>
              <a:t>Authors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183130" y="3693381"/>
            <a:ext cx="6663690" cy="1143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D1F34-FF52-4109-B892-C274A63F074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2183130" y="3693381"/>
            <a:ext cx="6663690" cy="1143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49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9427" y="6370524"/>
            <a:ext cx="118885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365129"/>
            <a:ext cx="701802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5625"/>
            <a:ext cx="65722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703070" y="1690692"/>
            <a:ext cx="6812280" cy="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9427" y="636631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9E935CC-2F08-46E3-A8D8-0B4D159680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703070" y="1690692"/>
            <a:ext cx="6812280" cy="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69427" y="636631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9E935CC-2F08-46E3-A8D8-0B4D159680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07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E9E935CC-2F08-46E3-A8D8-0B4D1596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20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9427" y="6370524"/>
            <a:ext cx="118885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365129"/>
            <a:ext cx="701802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5625"/>
            <a:ext cx="65722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703070" y="1690692"/>
            <a:ext cx="6812280" cy="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69427" y="636631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9E935CC-2F08-46E3-A8D8-0B4D159680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83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E9E935CC-2F08-46E3-A8D8-0B4D1596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0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E9E935CC-2F08-46E3-A8D8-0B4D1596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0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83129" y="251791"/>
            <a:ext cx="6663691" cy="3207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83130" y="3939375"/>
            <a:ext cx="6663690" cy="2316281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 smtClean="0"/>
              <a:t>Authors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183130" y="3693381"/>
            <a:ext cx="6663690" cy="1143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D1F34-FF52-4109-B892-C274A63F074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2183130" y="3693381"/>
            <a:ext cx="6663690" cy="1143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49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9427" y="6370524"/>
            <a:ext cx="118885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365129"/>
            <a:ext cx="701802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5625"/>
            <a:ext cx="65722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703070" y="1690692"/>
            <a:ext cx="6812280" cy="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9427" y="636631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9E935CC-2F08-46E3-A8D8-0B4D159680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703070" y="1690692"/>
            <a:ext cx="6812280" cy="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69427" y="636631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9E935CC-2F08-46E3-A8D8-0B4D159680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07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E9E935CC-2F08-46E3-A8D8-0B4D1596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2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9427" y="6370524"/>
            <a:ext cx="118885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365129"/>
            <a:ext cx="701802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5625"/>
            <a:ext cx="65722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703070" y="1690692"/>
            <a:ext cx="6812280" cy="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69427" y="636631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9E935CC-2F08-46E3-A8D8-0B4D159680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83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E9E935CC-2F08-46E3-A8D8-0B4D1596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0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9427" y="6370524"/>
            <a:ext cx="118885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365129"/>
            <a:ext cx="701802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5625"/>
            <a:ext cx="65722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703070" y="1690692"/>
            <a:ext cx="6812280" cy="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9427" y="636631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9E935CC-2F08-46E3-A8D8-0B4D159680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703070" y="1690692"/>
            <a:ext cx="6812280" cy="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69427" y="636631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9E935CC-2F08-46E3-A8D8-0B4D159680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83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E9E935CC-2F08-46E3-A8D8-0B4D1596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0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15180" y="826770"/>
            <a:ext cx="2038350" cy="546735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0225" y="1825624"/>
            <a:ext cx="7217545" cy="4726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0225" y="365129"/>
            <a:ext cx="721754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294120"/>
            <a:ext cx="411480" cy="563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pperplate Gothic Bold" panose="020E0705020206020404" pitchFamily="34" charset="0"/>
              </a:defRPr>
            </a:lvl1pPr>
          </a:lstStyle>
          <a:p>
            <a:fld id="{262D1F34-FF52-4109-B892-C274A63F074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23010" y="1690692"/>
            <a:ext cx="7292340" cy="0"/>
          </a:xfrm>
          <a:prstGeom prst="line">
            <a:avLst/>
          </a:prstGeom>
          <a:ln w="38100" cmpd="tri">
            <a:solidFill>
              <a:srgbClr val="3C1C21">
                <a:alpha val="50000"/>
              </a:srgbClr>
            </a:solidFill>
          </a:ln>
          <a:effectLst>
            <a:softEdge rad="2286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80225" y="1690692"/>
            <a:ext cx="7217545" cy="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29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B2E3A"/>
          </a:solidFill>
          <a:latin typeface="Copperplate Gothic Bold" panose="020E0705020206020404" pitchFamily="34" charset="0"/>
          <a:ea typeface="+mj-ea"/>
          <a:cs typeface="+mj-cs"/>
        </a:defRPr>
      </a:lvl1pPr>
    </p:titleStyle>
    <p:bodyStyle>
      <a:lvl1pPr marL="297649" indent="-297649" algn="l" defTabSz="685783" rtl="0" eaLnBrk="1" latinLnBrk="0" hangingPunct="1">
        <a:lnSpc>
          <a:spcPct val="90000"/>
        </a:lnSpc>
        <a:spcBef>
          <a:spcPts val="750"/>
        </a:spcBef>
        <a:buSzPct val="150000"/>
        <a:buFontTx/>
        <a:buBlip>
          <a:blip r:embed="rId5"/>
        </a:buBlip>
        <a:defRPr sz="21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1pPr>
      <a:lvl2pPr marL="514337" indent="-216689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2pPr>
      <a:lvl3pPr marL="731026" indent="-216689" algn="l" defTabSz="685783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3pPr>
      <a:lvl4pPr marL="948905" indent="-217880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4pPr>
      <a:lvl5pPr marL="1200120" indent="-251216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26770"/>
            <a:ext cx="2038350" cy="54673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223247" y="6211669"/>
            <a:ext cx="2855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pperplate Gothic Light" panose="020E0507020206020404" pitchFamily="34" charset="0"/>
              </a:rPr>
              <a:t>Southern Illinois University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0830" y="5160811"/>
            <a:ext cx="2124075" cy="105085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3070" y="1825625"/>
            <a:ext cx="68122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03070" y="365129"/>
            <a:ext cx="6812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294120"/>
            <a:ext cx="411480" cy="563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pperplate Gothic Bold" panose="020E0705020206020404" pitchFamily="34" charset="0"/>
              </a:defRPr>
            </a:lvl1pPr>
          </a:lstStyle>
          <a:p>
            <a:fld id="{262D1F34-FF52-4109-B892-C274A63F074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23010" y="1690692"/>
            <a:ext cx="7292340" cy="0"/>
          </a:xfrm>
          <a:prstGeom prst="line">
            <a:avLst/>
          </a:prstGeom>
          <a:ln w="38100" cmpd="tri">
            <a:solidFill>
              <a:srgbClr val="3C1C21">
                <a:alpha val="50000"/>
              </a:srgbClr>
            </a:solidFill>
          </a:ln>
          <a:effectLst>
            <a:softEdge rad="2286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45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B2E3A"/>
          </a:solidFill>
          <a:latin typeface="Copperplate Gothic Bold" panose="020E0705020206020404" pitchFamily="34" charset="0"/>
          <a:ea typeface="+mj-ea"/>
          <a:cs typeface="+mj-cs"/>
        </a:defRPr>
      </a:lvl1pPr>
    </p:titleStyle>
    <p:bodyStyle>
      <a:lvl1pPr marL="297649" indent="-297649" algn="l" defTabSz="685783" rtl="0" eaLnBrk="1" latinLnBrk="0" hangingPunct="1">
        <a:lnSpc>
          <a:spcPct val="90000"/>
        </a:lnSpc>
        <a:spcBef>
          <a:spcPts val="750"/>
        </a:spcBef>
        <a:buSzPct val="150000"/>
        <a:buFontTx/>
        <a:buBlip>
          <a:blip r:embed="rId7"/>
        </a:buBlip>
        <a:defRPr sz="21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1pPr>
      <a:lvl2pPr marL="514337" indent="-216689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2pPr>
      <a:lvl3pPr marL="731026" indent="-216689" algn="l" defTabSz="685783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3pPr>
      <a:lvl4pPr marL="948905" indent="-217880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4pPr>
      <a:lvl5pPr marL="1200120" indent="-251216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15180" y="826770"/>
            <a:ext cx="2038350" cy="546735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0225" y="1825624"/>
            <a:ext cx="7217545" cy="4726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0225" y="365129"/>
            <a:ext cx="721754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294120"/>
            <a:ext cx="411480" cy="563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pperplate Gothic Bold" panose="020E0705020206020404" pitchFamily="34" charset="0"/>
              </a:defRPr>
            </a:lvl1pPr>
          </a:lstStyle>
          <a:p>
            <a:fld id="{262D1F34-FF52-4109-B892-C274A63F074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23010" y="1690692"/>
            <a:ext cx="7292340" cy="0"/>
          </a:xfrm>
          <a:prstGeom prst="line">
            <a:avLst/>
          </a:prstGeom>
          <a:ln w="38100" cmpd="tri">
            <a:solidFill>
              <a:srgbClr val="3C1C21">
                <a:alpha val="50000"/>
              </a:srgbClr>
            </a:solidFill>
          </a:ln>
          <a:effectLst>
            <a:softEdge rad="2286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80225" y="1690692"/>
            <a:ext cx="7217545" cy="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29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B2E3A"/>
          </a:solidFill>
          <a:latin typeface="Copperplate Gothic Bold" panose="020E0705020206020404" pitchFamily="34" charset="0"/>
          <a:ea typeface="+mj-ea"/>
          <a:cs typeface="+mj-cs"/>
        </a:defRPr>
      </a:lvl1pPr>
    </p:titleStyle>
    <p:bodyStyle>
      <a:lvl1pPr marL="297649" indent="-297649" algn="l" defTabSz="685783" rtl="0" eaLnBrk="1" latinLnBrk="0" hangingPunct="1">
        <a:lnSpc>
          <a:spcPct val="90000"/>
        </a:lnSpc>
        <a:spcBef>
          <a:spcPts val="750"/>
        </a:spcBef>
        <a:buSzPct val="150000"/>
        <a:buFontTx/>
        <a:buBlip>
          <a:blip r:embed="rId5"/>
        </a:buBlip>
        <a:defRPr sz="21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1pPr>
      <a:lvl2pPr marL="514337" indent="-216689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2pPr>
      <a:lvl3pPr marL="731026" indent="-216689" algn="l" defTabSz="685783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3pPr>
      <a:lvl4pPr marL="948905" indent="-217880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4pPr>
      <a:lvl5pPr marL="1200120" indent="-251216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15180" y="826770"/>
            <a:ext cx="2038350" cy="546735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0225" y="1825624"/>
            <a:ext cx="7217545" cy="4726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0225" y="365129"/>
            <a:ext cx="721754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294120"/>
            <a:ext cx="411480" cy="563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pperplate Gothic Bold" panose="020E0705020206020404" pitchFamily="34" charset="0"/>
              </a:defRPr>
            </a:lvl1pPr>
          </a:lstStyle>
          <a:p>
            <a:fld id="{262D1F34-FF52-4109-B892-C274A63F074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23010" y="1690692"/>
            <a:ext cx="7292340" cy="0"/>
          </a:xfrm>
          <a:prstGeom prst="line">
            <a:avLst/>
          </a:prstGeom>
          <a:ln w="38100" cmpd="tri">
            <a:solidFill>
              <a:srgbClr val="3C1C21">
                <a:alpha val="50000"/>
              </a:srgbClr>
            </a:solidFill>
          </a:ln>
          <a:effectLst>
            <a:softEdge rad="2286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80225" y="1690692"/>
            <a:ext cx="7217545" cy="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29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B2E3A"/>
          </a:solidFill>
          <a:latin typeface="Copperplate Gothic Bold" panose="020E0705020206020404" pitchFamily="34" charset="0"/>
          <a:ea typeface="+mj-ea"/>
          <a:cs typeface="+mj-cs"/>
        </a:defRPr>
      </a:lvl1pPr>
    </p:titleStyle>
    <p:bodyStyle>
      <a:lvl1pPr marL="297649" indent="-297649" algn="l" defTabSz="685783" rtl="0" eaLnBrk="1" latinLnBrk="0" hangingPunct="1">
        <a:lnSpc>
          <a:spcPct val="90000"/>
        </a:lnSpc>
        <a:spcBef>
          <a:spcPts val="750"/>
        </a:spcBef>
        <a:buSzPct val="150000"/>
        <a:buFontTx/>
        <a:buBlip>
          <a:blip r:embed="rId5"/>
        </a:buBlip>
        <a:defRPr sz="21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1pPr>
      <a:lvl2pPr marL="514337" indent="-216689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2pPr>
      <a:lvl3pPr marL="731026" indent="-216689" algn="l" defTabSz="685783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3pPr>
      <a:lvl4pPr marL="948905" indent="-217880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4pPr>
      <a:lvl5pPr marL="1200120" indent="-251216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26770"/>
            <a:ext cx="2038350" cy="54673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223247" y="6211669"/>
            <a:ext cx="2855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pperplate Gothic Light" panose="020E0507020206020404" pitchFamily="34" charset="0"/>
              </a:rPr>
              <a:t>Southern Illinois University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0830" y="5160811"/>
            <a:ext cx="2124075" cy="105085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3070" y="1825625"/>
            <a:ext cx="68122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03070" y="365129"/>
            <a:ext cx="6812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294120"/>
            <a:ext cx="411480" cy="563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pperplate Gothic Bold" panose="020E0705020206020404" pitchFamily="34" charset="0"/>
              </a:defRPr>
            </a:lvl1pPr>
          </a:lstStyle>
          <a:p>
            <a:fld id="{262D1F34-FF52-4109-B892-C274A63F074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23010" y="1690692"/>
            <a:ext cx="7292340" cy="0"/>
          </a:xfrm>
          <a:prstGeom prst="line">
            <a:avLst/>
          </a:prstGeom>
          <a:ln w="38100" cmpd="tri">
            <a:solidFill>
              <a:srgbClr val="3C1C21">
                <a:alpha val="50000"/>
              </a:srgbClr>
            </a:solidFill>
          </a:ln>
          <a:effectLst>
            <a:softEdge rad="2286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45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B2E3A"/>
          </a:solidFill>
          <a:latin typeface="Copperplate Gothic Bold" panose="020E0705020206020404" pitchFamily="34" charset="0"/>
          <a:ea typeface="+mj-ea"/>
          <a:cs typeface="+mj-cs"/>
        </a:defRPr>
      </a:lvl1pPr>
    </p:titleStyle>
    <p:bodyStyle>
      <a:lvl1pPr marL="297649" indent="-297649" algn="l" defTabSz="685783" rtl="0" eaLnBrk="1" latinLnBrk="0" hangingPunct="1">
        <a:lnSpc>
          <a:spcPct val="90000"/>
        </a:lnSpc>
        <a:spcBef>
          <a:spcPts val="750"/>
        </a:spcBef>
        <a:buSzPct val="150000"/>
        <a:buFontTx/>
        <a:buBlip>
          <a:blip r:embed="rId7"/>
        </a:buBlip>
        <a:defRPr sz="21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1pPr>
      <a:lvl2pPr marL="514337" indent="-216689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2pPr>
      <a:lvl3pPr marL="731026" indent="-216689" algn="l" defTabSz="685783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3pPr>
      <a:lvl4pPr marL="948905" indent="-217880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4pPr>
      <a:lvl5pPr marL="1200120" indent="-251216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15180" y="826770"/>
            <a:ext cx="2038350" cy="546735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0225" y="1825624"/>
            <a:ext cx="7217545" cy="4726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0225" y="365129"/>
            <a:ext cx="721754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294120"/>
            <a:ext cx="411480" cy="563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pperplate Gothic Bold" panose="020E0705020206020404" pitchFamily="34" charset="0"/>
              </a:defRPr>
            </a:lvl1pPr>
          </a:lstStyle>
          <a:p>
            <a:fld id="{262D1F34-FF52-4109-B892-C274A63F074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23010" y="1690692"/>
            <a:ext cx="7292340" cy="0"/>
          </a:xfrm>
          <a:prstGeom prst="line">
            <a:avLst/>
          </a:prstGeom>
          <a:ln w="38100" cmpd="tri">
            <a:solidFill>
              <a:srgbClr val="3C1C21">
                <a:alpha val="50000"/>
              </a:srgbClr>
            </a:solidFill>
          </a:ln>
          <a:effectLst>
            <a:softEdge rad="2286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80225" y="1690692"/>
            <a:ext cx="7217545" cy="0"/>
          </a:xfrm>
          <a:prstGeom prst="line">
            <a:avLst/>
          </a:prstGeom>
          <a:ln w="31750">
            <a:solidFill>
              <a:srgbClr val="683A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29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B2E3A"/>
          </a:solidFill>
          <a:latin typeface="Copperplate Gothic Bold" panose="020E0705020206020404" pitchFamily="34" charset="0"/>
          <a:ea typeface="+mj-ea"/>
          <a:cs typeface="+mj-cs"/>
        </a:defRPr>
      </a:lvl1pPr>
    </p:titleStyle>
    <p:bodyStyle>
      <a:lvl1pPr marL="297649" indent="-297649" algn="l" defTabSz="685783" rtl="0" eaLnBrk="1" latinLnBrk="0" hangingPunct="1">
        <a:lnSpc>
          <a:spcPct val="90000"/>
        </a:lnSpc>
        <a:spcBef>
          <a:spcPts val="750"/>
        </a:spcBef>
        <a:buSzPct val="150000"/>
        <a:buFontTx/>
        <a:buBlip>
          <a:blip r:embed="rId5"/>
        </a:buBlip>
        <a:defRPr sz="21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1pPr>
      <a:lvl2pPr marL="514337" indent="-216689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2pPr>
      <a:lvl3pPr marL="731026" indent="-216689" algn="l" defTabSz="685783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3pPr>
      <a:lvl4pPr marL="948905" indent="-217880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4pPr>
      <a:lvl5pPr marL="1200120" indent="-251216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Copperplate Gothic Light" panose="020E0507020206020404" pitchFamily="34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104" y="198783"/>
            <a:ext cx="6686716" cy="3313043"/>
          </a:xfrm>
        </p:spPr>
        <p:txBody>
          <a:bodyPr/>
          <a:lstStyle/>
          <a:p>
            <a:pPr algn="l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Seeing Versus Reading is Believing: A Reliability Study of Sample Manipulation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9664" y="3891091"/>
            <a:ext cx="5361498" cy="2237048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Travis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Rachel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Swiatek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Chad E. Drake, PhD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8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 Text IRAP D Scores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70714"/>
              </p:ext>
            </p:extLst>
          </p:nvPr>
        </p:nvGraphicFramePr>
        <p:xfrm>
          <a:off x="1651264" y="2278976"/>
          <a:ext cx="7333710" cy="381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285"/>
                <a:gridCol w="1222285"/>
                <a:gridCol w="1222285"/>
                <a:gridCol w="1222285"/>
                <a:gridCol w="1222285"/>
                <a:gridCol w="1222285"/>
              </a:tblGrid>
              <a:tr h="95425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 Good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 Good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 Bad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.2799**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.2771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.2967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600" b="0" dirty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.2029**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.2347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.2693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-.0500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-.0747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-.0084</a:t>
                      </a:r>
                      <a:endParaRPr lang="en-US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.0717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.0120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.0069</a:t>
                      </a:r>
                      <a:endParaRPr lang="en-US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.1261**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.1123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.1414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.2789**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.3089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.3563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.3019**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.2790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.2040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-.0684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-.0829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-.0836</a:t>
                      </a:r>
                      <a:endParaRPr lang="en-US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.1099*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.1443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.1106</a:t>
                      </a:r>
                      <a:endParaRPr lang="en-US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.1556**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.1623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.1468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.3314**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.3407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.4364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.1790**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.1601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.1773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-.0807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-.0925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-.1071</a:t>
                      </a:r>
                      <a:endParaRPr lang="en-US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.1487*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.0966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.0054</a:t>
                      </a:r>
                      <a:endParaRPr lang="en-US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.1446**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.1262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.1280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56356" y="6096000"/>
            <a:ext cx="732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participants (n = 33)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IRAP 70% (n = 25)	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IRAP 78% (n = 17)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6356" y="1856509"/>
            <a:ext cx="712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Averages for four trial-types and overall D scores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8000" y="254000"/>
            <a:ext cx="3396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78% accuracy increases 8 of 15 effects displayed below 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40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 Text IRAP Cont.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20215" y="1924334"/>
            <a:ext cx="6572250" cy="4681181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Split-half reliability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556736"/>
              </p:ext>
            </p:extLst>
          </p:nvPr>
        </p:nvGraphicFramePr>
        <p:xfrm>
          <a:off x="1651264" y="2278976"/>
          <a:ext cx="7333710" cy="381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285"/>
                <a:gridCol w="1222285"/>
                <a:gridCol w="1222285"/>
                <a:gridCol w="1222285"/>
                <a:gridCol w="1222285"/>
                <a:gridCol w="1222285"/>
              </a:tblGrid>
              <a:tr h="95425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 Good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 Good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 Bad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-.025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-.397*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.306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.463*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.267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-.060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.162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-.124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.024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.117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-.283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-.066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-.212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5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 Text IRAP Cont.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20215" y="1924334"/>
            <a:ext cx="6572250" cy="4681181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Test-retest reliability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512431"/>
              </p:ext>
            </p:extLst>
          </p:nvPr>
        </p:nvGraphicFramePr>
        <p:xfrm>
          <a:off x="1651264" y="2278976"/>
          <a:ext cx="7333710" cy="381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285"/>
                <a:gridCol w="1222285"/>
                <a:gridCol w="1222285"/>
                <a:gridCol w="1222285"/>
                <a:gridCol w="1222285"/>
                <a:gridCol w="1222285"/>
              </a:tblGrid>
              <a:tr h="95425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 Good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 Good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 Bad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1 with 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.079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.049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.127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.117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1 with 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-.047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.309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-.035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-.024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2 with 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.311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-.172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.058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-.012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.098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2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 Image IRAP D Scores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944122"/>
              </p:ext>
            </p:extLst>
          </p:nvPr>
        </p:nvGraphicFramePr>
        <p:xfrm>
          <a:off x="1651264" y="2278976"/>
          <a:ext cx="7333710" cy="381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285"/>
                <a:gridCol w="1222285"/>
                <a:gridCol w="1222285"/>
                <a:gridCol w="1222285"/>
                <a:gridCol w="1222285"/>
                <a:gridCol w="1222285"/>
              </a:tblGrid>
              <a:tr h="95425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 Good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 Good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 Bad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.3354**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.3585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.3264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.2414**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.2285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.2091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-.2165**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-.2168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-.2557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.0455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.0057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.1218</a:t>
                      </a:r>
                      <a:endParaRPr lang="en-US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.1015**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.0935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.1004</a:t>
                      </a:r>
                      <a:endParaRPr lang="en-US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.5194**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.5173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.4961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.2547**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.2727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.2573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-.0283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-.0161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-.0295</a:t>
                      </a:r>
                      <a:endParaRPr lang="en-US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.2020**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.1924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.2363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.2369**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.2416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.2401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.4699**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.4603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.4460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.1208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.0335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-.0451</a:t>
                      </a:r>
                      <a:endParaRPr lang="en-US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-.0084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.0240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.0049</a:t>
                      </a:r>
                      <a:endParaRPr lang="en-US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.1618**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.1831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.2111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.1860**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.1752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.1542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56356" y="6096000"/>
            <a:ext cx="732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participants (n = 33)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IRAP 70% (n = 25)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IRAP 78% (n = 17)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6356" y="1856509"/>
            <a:ext cx="712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Averages for four trial-types and overall D scores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8000" y="254000"/>
            <a:ext cx="3396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78% accuracy increases 7 of 15 effects displayed below 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91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20215" y="1924334"/>
            <a:ext cx="6572250" cy="4681181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Split-half reliability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082718"/>
              </p:ext>
            </p:extLst>
          </p:nvPr>
        </p:nvGraphicFramePr>
        <p:xfrm>
          <a:off x="1651264" y="2278976"/>
          <a:ext cx="7333710" cy="381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285"/>
                <a:gridCol w="1222285"/>
                <a:gridCol w="1222285"/>
                <a:gridCol w="1222285"/>
                <a:gridCol w="1222285"/>
                <a:gridCol w="1222285"/>
              </a:tblGrid>
              <a:tr h="95425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 Good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 Good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 Bad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.228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-.237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.048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.420*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.140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.159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.066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.299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.231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.382*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.190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-.239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-.212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.053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 Image IRAP Cont.</a:t>
            </a:r>
          </a:p>
        </p:txBody>
      </p:sp>
    </p:spTree>
    <p:extLst>
      <p:ext uri="{BB962C8B-B14F-4D97-AF65-F5344CB8AC3E}">
        <p14:creationId xmlns:p14="http://schemas.microsoft.com/office/powerpoint/2010/main" val="12801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20215" y="1924334"/>
            <a:ext cx="6572250" cy="4681181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Test-retest reliability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361485"/>
              </p:ext>
            </p:extLst>
          </p:nvPr>
        </p:nvGraphicFramePr>
        <p:xfrm>
          <a:off x="1651264" y="2278976"/>
          <a:ext cx="7333710" cy="381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285"/>
                <a:gridCol w="1222285"/>
                <a:gridCol w="1222285"/>
                <a:gridCol w="1222285"/>
                <a:gridCol w="1222285"/>
                <a:gridCol w="1222285"/>
              </a:tblGrid>
              <a:tr h="95425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 Good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 Good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 Bad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D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1 with 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-.260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.243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-.337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1 with 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.248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.184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.492*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.269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.119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2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IRAP 2 with 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-.243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.536**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.220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.192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.178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 Image IRAP Cont.</a:t>
            </a:r>
          </a:p>
        </p:txBody>
      </p:sp>
    </p:spTree>
    <p:extLst>
      <p:ext uri="{BB962C8B-B14F-4D97-AF65-F5344CB8AC3E}">
        <p14:creationId xmlns:p14="http://schemas.microsoft.com/office/powerpoint/2010/main" val="34151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30" y="365129"/>
            <a:ext cx="740101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Images and Text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943100" y="1825625"/>
            <a:ext cx="6572250" cy="4351338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significant difference between conditions for: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Age, religion, sex, SES, or race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percent correct across all 3 IRAPs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four trial-types and overall D across all 3 IRAPs (except 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Lincoln good)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SDS ratings of target stimuli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ratings of Lincoln and Hitler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difference between conditions for: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median latency for each IRAP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median latency for consistent and inconsistent blocks for each IRAP</a:t>
            </a:r>
          </a:p>
        </p:txBody>
      </p:sp>
    </p:spTree>
    <p:extLst>
      <p:ext uri="{BB962C8B-B14F-4D97-AF65-F5344CB8AC3E}">
        <p14:creationId xmlns:p14="http://schemas.microsoft.com/office/powerpoint/2010/main" val="145720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943100" y="1825624"/>
            <a:ext cx="6572250" cy="4779891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Failed to meet PC during test blocks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97330" y="365129"/>
            <a:ext cx="740101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Images and Text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99385771"/>
              </p:ext>
            </p:extLst>
          </p:nvPr>
        </p:nvGraphicFramePr>
        <p:xfrm>
          <a:off x="1943099" y="2282150"/>
          <a:ext cx="6460672" cy="240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93415631"/>
              </p:ext>
            </p:extLst>
          </p:nvPr>
        </p:nvGraphicFramePr>
        <p:xfrm>
          <a:off x="1943099" y="4589310"/>
          <a:ext cx="6460671" cy="2268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7429" y="2598057"/>
            <a:ext cx="1422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70% Criteria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7429" y="4685658"/>
            <a:ext cx="1422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78% Criteria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24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30" y="365129"/>
            <a:ext cx="740101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Explicit/Implicit Correlations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943100" y="1825624"/>
            <a:ext cx="6572250" cy="5032375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Correlations of self-report attitudes with D scores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*No significant differences between conditions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737558"/>
              </p:ext>
            </p:extLst>
          </p:nvPr>
        </p:nvGraphicFramePr>
        <p:xfrm>
          <a:off x="1746611" y="2298700"/>
          <a:ext cx="6902448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408"/>
                <a:gridCol w="1150408"/>
                <a:gridCol w="1150408"/>
                <a:gridCol w="1150408"/>
                <a:gridCol w="1150408"/>
                <a:gridCol w="1150408"/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IRAP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LincolnGood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LincolnBad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HitlerGood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HitlerBad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HitlerAtt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.013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.138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-.271*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-.031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-.074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LincolnAtt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.105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.068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.224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.100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.222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827804"/>
              </p:ext>
            </p:extLst>
          </p:nvPr>
        </p:nvGraphicFramePr>
        <p:xfrm>
          <a:off x="1759307" y="3632200"/>
          <a:ext cx="6889752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292"/>
                <a:gridCol w="1148292"/>
                <a:gridCol w="1148292"/>
                <a:gridCol w="1148292"/>
                <a:gridCol w="1148292"/>
                <a:gridCol w="1148292"/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IRAP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LincolnGood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LincolnBad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HitlerGood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HitlerBad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HitlerAtt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.307**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-.070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-.173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-.078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-.025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LincolnAtt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-.033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.147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.031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.108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.118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2694"/>
              </p:ext>
            </p:extLst>
          </p:nvPr>
        </p:nvGraphicFramePr>
        <p:xfrm>
          <a:off x="1759307" y="4991100"/>
          <a:ext cx="6889752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292"/>
                <a:gridCol w="1148292"/>
                <a:gridCol w="1148292"/>
                <a:gridCol w="1148292"/>
                <a:gridCol w="1148292"/>
                <a:gridCol w="1148292"/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IRAP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LincolnGood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LincolnBad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HitlerGood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HitlerBad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HitlerAtt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.191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.294**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-.180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-.097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.095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LincolnAtt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.119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-.121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.250*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.074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.138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1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943100" y="1825624"/>
            <a:ext cx="6572250" cy="4779891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pictures as sample stimuli produced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faster median latencies, larger trial-type and overall D scores, and slightly better split-half and test-retest reliability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Faster median latencies for image-based IRAP suggests that subjects found it easier to respond to stimuli when viewing a picture rather than text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significant pro-Hitler effect was found on the Hitler-good trial-type for the first IRAP in the image condition, but this effect disappeared on subsequent IRAP administrations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IRAP researchers consider using images as sample stimuli more often?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8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30" y="477672"/>
            <a:ext cx="7018020" cy="1213020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 of the IRAP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943100" y="1825624"/>
            <a:ext cx="6572250" cy="5032375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 of the IRAP appears inconsistent, with test-retest  and internal consistency estimates across IRAP studies tending to fall outside of the acceptable range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Golijani-Moghaddam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Hart, &amp; Dawson, 2013)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IRAP procedures have led to increases in the internal consistency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E.g., changing from 3000ms to 2000ms criterion improves internal consistency from .44 to .81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Golijani-Moghaddam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Test-retest reliability has tended to approach .50, and has proved more difficult to improve upon as the stability of the IRAP depends on the internal consistency as well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Question: what else can researchers do in an attempt to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increase the reliability of the IRAP?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0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43100" y="1825624"/>
            <a:ext cx="6572250" cy="4779891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subjects failed to  provide data on at a least 1 of the 3 IRAP iterations (1 in text and 5 in image condition)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many as 15 subjects in either condition failed to meet percent accuracy (78%) criterion on one IRAP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experimenter error, one subject’s first IRAP utilized incorrect sample stimuli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administrations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IRAP occurred within 30 minutes- inconsistent with many IRAP studies looking at test-retest reliability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allow moment-to-moment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attitudes towards Hitler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Lincoln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IRAP reliability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administrations over several days or weeks may produce more reliable results</a:t>
            </a:r>
          </a:p>
        </p:txBody>
      </p:sp>
    </p:spTree>
    <p:extLst>
      <p:ext uri="{BB962C8B-B14F-4D97-AF65-F5344CB8AC3E}">
        <p14:creationId xmlns:p14="http://schemas.microsoft.com/office/powerpoint/2010/main" val="7181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467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29" y="477672"/>
            <a:ext cx="7478719" cy="1213020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vs. Image Stimuli in the IRAP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943100" y="1825624"/>
            <a:ext cx="6572250" cy="4855093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Text-based sample stimuli tend to dominate IRAP research (e.g., Barnes-Holmes, Hayden, Barnes-Holmes, &amp; Stewart, 2008; Cullen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Barnes-Holmes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Barnes-Holmes,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Stewart, 2009)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Image-based stimuli have been utilized in previous research with good success (e.g., Barnes-Holmes,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Murtagh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Barnes-Holmes, &amp; Stewart, 2010; Nolan, Murphy, &amp; Barnes-Holmes, 2013)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date, no direct comparison of different forms of sample stimuli has appeared in IRAP literature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study: text-based vs. image-based IRAP for two historical figures (Abraham Lincoln and Adolf Hitler)</a:t>
            </a:r>
          </a:p>
        </p:txBody>
      </p:sp>
    </p:spTree>
    <p:extLst>
      <p:ext uri="{BB962C8B-B14F-4D97-AF65-F5344CB8AC3E}">
        <p14:creationId xmlns:p14="http://schemas.microsoft.com/office/powerpoint/2010/main" val="33071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943100" y="1825625"/>
            <a:ext cx="6572250" cy="4351338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consent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self-report measures*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differential scale (SDS)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ratings of Abraham Lincoln and Adolf Hitler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3 identical IRAPs* with either text- or image-based sample stimuli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 2000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 78% accuracy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Debriefing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*Self-report measures and IRAPs were counterbalanced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9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Stimuli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721" y="1868785"/>
            <a:ext cx="2809875" cy="2809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453" y="1868785"/>
            <a:ext cx="2809875" cy="2809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97330" y="5348377"/>
            <a:ext cx="7491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Abraham Lincoln	            Adolf Hitler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 Stimuli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551577"/>
              </p:ext>
            </p:extLst>
          </p:nvPr>
        </p:nvGraphicFramePr>
        <p:xfrm>
          <a:off x="1886857" y="2069857"/>
          <a:ext cx="6390368" cy="37648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95184"/>
                <a:gridCol w="3195184"/>
              </a:tblGrid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Words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Words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Caring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Bad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Friend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Cruel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Dangerous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Enemy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Safe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Hateful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Trustworthy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Selfish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5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45720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75"/>
            <a:ext cx="45720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2175"/>
            <a:ext cx="45720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32175"/>
            <a:ext cx="45720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7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Characteristics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943100" y="1825625"/>
            <a:ext cx="6572250" cy="4351338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72 (36 per condition)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age of 19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74% freshmen, 18% sophomores, 8% juniors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65% Christian, 8% Agnostic, 7% Atheist, 6% Jewish, 11% Other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65% female, 35% male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47% Caucasian, 44% African-American, 4% Latino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 income: $25,000 or less- 32%; $25-$50,000- 32%; $50-$75,000- 18%; $75,000 or more- 18%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330" y="365129"/>
            <a:ext cx="701802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B2E3A"/>
                </a:solidFill>
                <a:latin typeface="Copperplate Gothic Bold" panose="020E0705020206020404" pitchFamily="34" charset="0"/>
                <a:ea typeface="+mj-ea"/>
                <a:cs typeface="+mj-cs"/>
              </a:defRPr>
            </a:lvl1pPr>
          </a:lstStyle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943100" y="1825624"/>
            <a:ext cx="6572250" cy="4779891"/>
          </a:xfrm>
          <a:prstGeom prst="rect">
            <a:avLst/>
          </a:prstGeom>
        </p:spPr>
        <p:txBody>
          <a:bodyPr/>
          <a:lstStyle>
            <a:lvl1pPr marL="297649" indent="-297649" algn="l" defTabSz="685783" rtl="0" eaLnBrk="1" latinLnBrk="0" hangingPunct="1">
              <a:lnSpc>
                <a:spcPct val="90000"/>
              </a:lnSpc>
              <a:spcBef>
                <a:spcPts val="750"/>
              </a:spcBef>
              <a:buSzPct val="150000"/>
              <a:buFontTx/>
              <a:buBlip>
                <a:blip r:embed="rId2"/>
              </a:buBlip>
              <a:defRPr sz="21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1pPr>
            <a:lvl2pPr marL="514337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2pPr>
            <a:lvl3pPr marL="731026" indent="-216689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50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3pPr>
            <a:lvl4pPr marL="948905" indent="-21788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4pPr>
            <a:lvl5pPr marL="1200120" indent="-25121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Copperplate Gothic Light" panose="020E0507020206020404" pitchFamily="34" charset="0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SDS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Rated each word from -5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Extremely Negative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to +5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Extremely Positive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for each word in expected direction (lowest average had an absolute value of 2.86)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SDS total for all positive words = 3.79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SDS total for all negative words = -3.66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ratings of Lincoln and Hitler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Hitler/Lincoln was a good/bad person? 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Rated from 1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Strongly Disagree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to 7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Strongly Agree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Lincoln: good = 6.23, bad = 1.89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Hitler: good = 1.43, bad = 6.22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positive/negative are your thoughts of Hitler/Lincoln?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Rated from 1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at all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to 11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extremely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Lincoln: positive = 9.26, negative = 2.19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Hitler: positive = 1.65, negative = 10.06</a:t>
            </a: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7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ospectus 3" id="{C507ED32-52A7-4C51-88F9-DCA8A5983B12}" vid="{4FE91D8B-B9B9-447C-A4F4-348A4321BF9C}"/>
    </a:ext>
  </a:extLst>
</a:theme>
</file>

<file path=ppt/theme/theme2.xml><?xml version="1.0" encoding="utf-8"?>
<a:theme xmlns:a="http://schemas.openxmlformats.org/drawingml/2006/main" name="SIU cover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spectus 3" id="{C507ED32-52A7-4C51-88F9-DCA8A5983B12}" vid="{F1932801-9DB8-4E56-8B30-34B6084E2D8E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spectus 3" id="{C507ED32-52A7-4C51-88F9-DCA8A5983B12}" vid="{4FE91D8B-B9B9-447C-A4F4-348A4321BF9C}"/>
    </a:ext>
  </a:extLst>
</a:theme>
</file>

<file path=ppt/theme/theme4.xml><?xml version="1.0" encoding="utf-8"?>
<a:theme xmlns:a="http://schemas.openxmlformats.org/drawingml/2006/main" name="SIU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spectus 3" id="{C507ED32-52A7-4C51-88F9-DCA8A5983B12}" vid="{4FE91D8B-B9B9-447C-A4F4-348A4321BF9C}"/>
    </a:ext>
  </a:extLst>
</a:theme>
</file>

<file path=ppt/theme/theme5.xml><?xml version="1.0" encoding="utf-8"?>
<a:theme xmlns:a="http://schemas.openxmlformats.org/drawingml/2006/main" name="1_SIU cover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ospectus 3" id="{C507ED32-52A7-4C51-88F9-DCA8A5983B12}" vid="{F1932801-9DB8-4E56-8B30-34B6084E2D8E}"/>
    </a:ext>
  </a:extLst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ospectus 3" id="{C507ED32-52A7-4C51-88F9-DCA8A5983B12}" vid="{4FE91D8B-B9B9-447C-A4F4-348A4321BF9C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SIU Theme Final!</Template>
  <TotalTime>4821</TotalTime>
  <Words>1553</Words>
  <Application>Microsoft Office PowerPoint</Application>
  <PresentationFormat>On-screen Show (4:3)</PresentationFormat>
  <Paragraphs>401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1_Office Theme</vt:lpstr>
      <vt:lpstr>SIU cover slide</vt:lpstr>
      <vt:lpstr>2_Office Theme</vt:lpstr>
      <vt:lpstr>SIU slide</vt:lpstr>
      <vt:lpstr>1_SIU cover slide</vt:lpstr>
      <vt:lpstr>3_Office Theme</vt:lpstr>
      <vt:lpstr>Seeing Versus Reading is Believing: A Reliability Study of Sample Manipulation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Implicit Relational Assessment Procedure (IRAP): A Brief Introduction</dc:title>
  <dc:creator>Travis Sain</dc:creator>
  <cp:lastModifiedBy>Emily</cp:lastModifiedBy>
  <cp:revision>81</cp:revision>
  <dcterms:created xsi:type="dcterms:W3CDTF">2014-06-09T02:43:34Z</dcterms:created>
  <dcterms:modified xsi:type="dcterms:W3CDTF">2014-06-25T18:49:59Z</dcterms:modified>
</cp:coreProperties>
</file>